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</p:sldMasterIdLst>
  <p:sldIdLst>
    <p:sldId id="257" r:id="rId2"/>
  </p:sldIdLst>
  <p:sldSz cx="6858000" cy="9906000" type="A4"/>
  <p:notesSz cx="6888163" cy="100187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0000"/>
    <a:srgbClr val="DA280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22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0B6F-A82A-432D-A228-E324481D1732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16DE-4065-403C-B2F6-EB27ED0C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47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0B6F-A82A-432D-A228-E324481D1732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16DE-4065-403C-B2F6-EB27ED0C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347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0B6F-A82A-432D-A228-E324481D1732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16DE-4065-403C-B2F6-EB27ED0C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3941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0B6F-A82A-432D-A228-E324481D1732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16DE-4065-403C-B2F6-EB27ED0C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131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0B6F-A82A-432D-A228-E324481D1732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16DE-4065-403C-B2F6-EB27ED0C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67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0B6F-A82A-432D-A228-E324481D1732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16DE-4065-403C-B2F6-EB27ED0C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5911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0B6F-A82A-432D-A228-E324481D1732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16DE-4065-403C-B2F6-EB27ED0C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595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0B6F-A82A-432D-A228-E324481D1732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16DE-4065-403C-B2F6-EB27ED0C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2483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0B6F-A82A-432D-A228-E324481D1732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16DE-4065-403C-B2F6-EB27ED0C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76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0B6F-A82A-432D-A228-E324481D1732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16DE-4065-403C-B2F6-EB27ED0C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172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60B6F-A82A-432D-A228-E324481D1732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D716DE-4065-403C-B2F6-EB27ED0C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7095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60B6F-A82A-432D-A228-E324481D1732}" type="datetimeFigureOut">
              <a:rPr kumimoji="1" lang="ja-JP" altLang="en-US" smtClean="0"/>
              <a:t>2025/7/23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716DE-4065-403C-B2F6-EB27ED0CCD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590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4">
            <a:extLst>
              <a:ext uri="{FF2B5EF4-FFF2-40B4-BE49-F238E27FC236}">
                <a16:creationId xmlns:a16="http://schemas.microsoft.com/office/drawing/2014/main" id="{6388BA9B-64D4-8126-CBFB-6A1B0286DC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22394"/>
            <a:ext cx="6858000" cy="117106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rot="0" vert="horz" wrap="square" lIns="74295" tIns="252000" rIns="74295" bIns="0" anchor="ctr" anchorCtr="1" upright="1"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200"/>
              </a:spcBef>
              <a:buNone/>
            </a:pPr>
            <a:r>
              <a:rPr lang="ja-JP" altLang="en-US" sz="1600" b="1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講演会　参加申込書</a:t>
            </a:r>
            <a:endParaRPr lang="en-US" altLang="ja-JP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algn="ctr">
              <a:spcBef>
                <a:spcPts val="200"/>
              </a:spcBef>
            </a:pPr>
            <a:endParaRPr lang="en-US" altLang="ja-JP" sz="1200" kern="100" spc="-10" dirty="0">
              <a:solidFill>
                <a:schemeClr val="bg1"/>
              </a:solidFill>
              <a:latin typeface="+mn-ea"/>
              <a:cs typeface="Times New Roman" panose="02020603050405020304" pitchFamily="18" charset="0"/>
            </a:endParaRPr>
          </a:p>
          <a:p>
            <a:pPr algn="ctr">
              <a:spcBef>
                <a:spcPts val="200"/>
              </a:spcBef>
            </a:pPr>
            <a:r>
              <a:rPr lang="ja-JP" altLang="ja-JP" sz="1200" kern="100" spc="-1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参加申込書にご記入の上、電子メール</a:t>
            </a:r>
            <a:r>
              <a:rPr lang="ja-JP" altLang="en-US" sz="1200" kern="100" spc="-1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、</a:t>
            </a:r>
            <a:r>
              <a:rPr lang="en-US" altLang="ja-JP" sz="1200" kern="100" spc="-1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FAX</a:t>
            </a:r>
            <a:r>
              <a:rPr lang="ja-JP" altLang="en-US" sz="1200" kern="100" spc="-1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または郵便</a:t>
            </a:r>
            <a:r>
              <a:rPr lang="ja-JP" altLang="ja-JP" sz="1200" kern="100" spc="-1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にてお申込みください。</a:t>
            </a:r>
            <a:endParaRPr lang="en-US" altLang="ja-JP" sz="1200" kern="100" spc="-10" dirty="0">
              <a:solidFill>
                <a:schemeClr val="bg1"/>
              </a:solidFill>
              <a:latin typeface="+mn-ea"/>
              <a:cs typeface="Times New Roman" panose="02020603050405020304" pitchFamily="18" charset="0"/>
            </a:endParaRPr>
          </a:p>
          <a:p>
            <a:pPr algn="ctr">
              <a:spcBef>
                <a:spcPts val="200"/>
              </a:spcBef>
            </a:pPr>
            <a:r>
              <a:rPr lang="ja-JP" altLang="en-US" sz="1200" kern="10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Fax.078-731-6248   </a:t>
            </a:r>
            <a:r>
              <a:rPr lang="ja-JP" altLang="en-US" sz="1200" kern="10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200" kern="100" dirty="0">
                <a:solidFill>
                  <a:schemeClr val="bg1"/>
                </a:solidFill>
                <a:latin typeface="+mn-ea"/>
                <a:cs typeface="Times New Roman" panose="02020603050405020304" pitchFamily="18" charset="0"/>
              </a:rPr>
              <a:t>E-mail: f-inoue@jiiihyogo.jp</a:t>
            </a:r>
            <a:r>
              <a:rPr lang="ja-JP" altLang="en-US" sz="1200" u="sng" kern="100" spc="-10" dirty="0">
                <a:solidFill>
                  <a:schemeClr val="accent1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　　　　　</a:t>
            </a:r>
            <a:r>
              <a:rPr lang="en-US" altLang="ja-JP" sz="1200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   </a:t>
            </a:r>
            <a:endParaRPr lang="ja-JP" altLang="en-US" sz="1200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  <a:p>
            <a:pPr marL="0" indent="0" algn="ctr">
              <a:lnSpc>
                <a:spcPct val="100000"/>
              </a:lnSpc>
              <a:spcBef>
                <a:spcPts val="200"/>
              </a:spcBef>
              <a:buNone/>
            </a:pPr>
            <a:endParaRPr lang="en-US" altLang="ja-JP" sz="1600" b="1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26307DED-4A26-0417-369F-B705AEDF94BC}"/>
              </a:ext>
            </a:extLst>
          </p:cNvPr>
          <p:cNvSpPr txBox="1">
            <a:spLocks/>
          </p:cNvSpPr>
          <p:nvPr/>
        </p:nvSpPr>
        <p:spPr>
          <a:xfrm>
            <a:off x="4915614" y="1154551"/>
            <a:ext cx="1519314" cy="287000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500"/>
              </a:lnSpc>
              <a:spcBef>
                <a:spcPts val="0"/>
              </a:spcBef>
            </a:pPr>
            <a:r>
              <a:rPr lang="en-US" altLang="ja-JP" sz="1100" dirty="0">
                <a:latin typeface="+mn-ea"/>
              </a:rPr>
              <a:t>2025</a:t>
            </a:r>
            <a:r>
              <a:rPr lang="ja-JP" altLang="en-US" sz="1100" dirty="0">
                <a:latin typeface="+mn-ea"/>
              </a:rPr>
              <a:t>年　　月　　日</a:t>
            </a:r>
          </a:p>
        </p:txBody>
      </p:sp>
      <p:sp>
        <p:nvSpPr>
          <p:cNvPr id="21" name="字幕 2">
            <a:extLst>
              <a:ext uri="{FF2B5EF4-FFF2-40B4-BE49-F238E27FC236}">
                <a16:creationId xmlns:a16="http://schemas.microsoft.com/office/drawing/2014/main" id="{344C9106-6506-2BD8-4A91-E5D9515064E5}"/>
              </a:ext>
            </a:extLst>
          </p:cNvPr>
          <p:cNvSpPr txBox="1">
            <a:spLocks/>
          </p:cNvSpPr>
          <p:nvPr/>
        </p:nvSpPr>
        <p:spPr>
          <a:xfrm>
            <a:off x="670022" y="5887035"/>
            <a:ext cx="5674920" cy="3417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000"/>
              </a:lnSpc>
              <a:spcBef>
                <a:spcPts val="0"/>
              </a:spcBef>
            </a:pPr>
            <a:r>
              <a:rPr lang="en-US" altLang="ja-JP" sz="900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※</a:t>
            </a:r>
            <a:r>
              <a:rPr lang="ja-JP" altLang="en-US" sz="900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本セミナー申込みに際しご提供頂いた個人情報は、本セミナーへの申込みの確認および発明協会実施の</a:t>
            </a:r>
          </a:p>
          <a:p>
            <a:pPr algn="just">
              <a:lnSpc>
                <a:spcPts val="1000"/>
              </a:lnSpc>
              <a:spcBef>
                <a:spcPts val="0"/>
              </a:spcBef>
            </a:pPr>
            <a:r>
              <a:rPr lang="ja-JP" altLang="en-US" sz="900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　各種説明会等のご案内以外には使用いたしません</a:t>
            </a:r>
            <a:r>
              <a:rPr lang="ja-JP" altLang="en-US" sz="1100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。</a:t>
            </a:r>
          </a:p>
        </p:txBody>
      </p:sp>
      <p:sp>
        <p:nvSpPr>
          <p:cNvPr id="2" name="字幕 2">
            <a:extLst>
              <a:ext uri="{FF2B5EF4-FFF2-40B4-BE49-F238E27FC236}">
                <a16:creationId xmlns:a16="http://schemas.microsoft.com/office/drawing/2014/main" id="{C243DEB6-015C-AD73-713B-289E49CC0FD7}"/>
              </a:ext>
            </a:extLst>
          </p:cNvPr>
          <p:cNvSpPr txBox="1">
            <a:spLocks/>
          </p:cNvSpPr>
          <p:nvPr/>
        </p:nvSpPr>
        <p:spPr>
          <a:xfrm>
            <a:off x="638783" y="6672512"/>
            <a:ext cx="1434768" cy="16686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lIns="91440" tIns="0" rIns="91440" bIns="0" rtlCol="0" anchor="ctr" anchorCtr="1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会場までのアクセス</a:t>
            </a:r>
          </a:p>
        </p:txBody>
      </p:sp>
      <p:sp>
        <p:nvSpPr>
          <p:cNvPr id="15" name="字幕 2">
            <a:extLst>
              <a:ext uri="{FF2B5EF4-FFF2-40B4-BE49-F238E27FC236}">
                <a16:creationId xmlns:a16="http://schemas.microsoft.com/office/drawing/2014/main" id="{1AF9792A-FEF1-EAEB-6BA5-59A68C27E633}"/>
              </a:ext>
            </a:extLst>
          </p:cNvPr>
          <p:cNvSpPr txBox="1">
            <a:spLocks/>
          </p:cNvSpPr>
          <p:nvPr/>
        </p:nvSpPr>
        <p:spPr>
          <a:xfrm>
            <a:off x="751695" y="6895057"/>
            <a:ext cx="5449093" cy="666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  <a:spcBef>
                <a:spcPts val="300"/>
              </a:spcBef>
            </a:pPr>
            <a:r>
              <a:rPr lang="ja-JP" altLang="en-US" sz="1000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兵庫県立工業技術センター２</a:t>
            </a:r>
            <a:r>
              <a:rPr lang="en-US" altLang="ja-JP" sz="1000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F</a:t>
            </a:r>
            <a:r>
              <a:rPr lang="ja-JP" altLang="en-US" sz="1000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　 技術交流館セミナー室</a:t>
            </a:r>
            <a:r>
              <a:rPr lang="en-US" altLang="ja-JP" sz="1000" dirty="0">
                <a:solidFill>
                  <a:schemeClr val="accent1">
                    <a:lumMod val="50000"/>
                  </a:schemeClr>
                </a:solidFill>
                <a:latin typeface="+mn-ea"/>
              </a:rPr>
              <a:t>Ⅱ</a:t>
            </a:r>
            <a:endParaRPr lang="ja-JP" altLang="en-US" sz="1000" dirty="0">
              <a:solidFill>
                <a:schemeClr val="accent1">
                  <a:lumMod val="50000"/>
                </a:schemeClr>
              </a:solidFill>
              <a:latin typeface="+mn-ea"/>
            </a:endParaRPr>
          </a:p>
          <a:p>
            <a:pPr marL="101600" indent="-101600" algn="just">
              <a:lnSpc>
                <a:spcPts val="1200"/>
              </a:lnSpc>
              <a:spcBef>
                <a:spcPts val="360"/>
              </a:spcBef>
              <a:spcAft>
                <a:spcPts val="0"/>
              </a:spcAft>
            </a:pPr>
            <a:r>
              <a:rPr lang="ja-JP" altLang="en-US" sz="9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山陽本線（</a:t>
            </a:r>
            <a:r>
              <a:rPr lang="en-US" altLang="ja-JP" sz="9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JR</a:t>
            </a:r>
            <a:r>
              <a:rPr lang="ja-JP" altLang="en-US" sz="9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神戸線）鷹取駅下車　西へ徒歩</a:t>
            </a:r>
            <a:r>
              <a:rPr lang="en-US" altLang="ja-JP" sz="9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5</a:t>
            </a:r>
            <a:r>
              <a:rPr lang="ja-JP" altLang="en-US" sz="9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分</a:t>
            </a:r>
            <a:endParaRPr lang="en-US" altLang="ja-JP" sz="950" kern="100" dirty="0">
              <a:solidFill>
                <a:schemeClr val="accent1">
                  <a:lumMod val="50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  <a:p>
            <a:pPr marL="101600" indent="-101600" algn="just">
              <a:lnSpc>
                <a:spcPts val="1200"/>
              </a:lnSpc>
              <a:spcBef>
                <a:spcPts val="360"/>
              </a:spcBef>
              <a:spcAft>
                <a:spcPts val="0"/>
              </a:spcAft>
            </a:pPr>
            <a:r>
              <a:rPr lang="ja-JP" altLang="en-US" sz="950" kern="100" dirty="0">
                <a:solidFill>
                  <a:schemeClr val="accent1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駐車スペース　</a:t>
            </a:r>
            <a:r>
              <a:rPr lang="en-US" altLang="ja-JP" sz="950" kern="100" dirty="0">
                <a:solidFill>
                  <a:schemeClr val="accent1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40</a:t>
            </a:r>
            <a:r>
              <a:rPr lang="ja-JP" altLang="en-US" sz="950" kern="100" dirty="0">
                <a:solidFill>
                  <a:schemeClr val="accent1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台（うち障がい者等用優先駐車スペース</a:t>
            </a:r>
            <a:r>
              <a:rPr lang="en-US" altLang="ja-JP" sz="950" kern="100" dirty="0">
                <a:solidFill>
                  <a:schemeClr val="accent1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4</a:t>
            </a:r>
            <a:r>
              <a:rPr lang="ja-JP" altLang="en-US" sz="950" kern="100" dirty="0">
                <a:solidFill>
                  <a:schemeClr val="accent1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台）</a:t>
            </a:r>
            <a:endParaRPr lang="ja-JP" altLang="ja-JP" sz="950" kern="100" dirty="0">
              <a:solidFill>
                <a:schemeClr val="accent1">
                  <a:lumMod val="50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16" name="字幕 2">
            <a:extLst>
              <a:ext uri="{FF2B5EF4-FFF2-40B4-BE49-F238E27FC236}">
                <a16:creationId xmlns:a16="http://schemas.microsoft.com/office/drawing/2014/main" id="{A3043CB3-4487-A3ED-227E-437D7D466724}"/>
              </a:ext>
            </a:extLst>
          </p:cNvPr>
          <p:cNvSpPr txBox="1">
            <a:spLocks/>
          </p:cNvSpPr>
          <p:nvPr/>
        </p:nvSpPr>
        <p:spPr>
          <a:xfrm>
            <a:off x="751694" y="7815218"/>
            <a:ext cx="5683233" cy="6668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ts val="1200"/>
              </a:lnSpc>
              <a:spcBef>
                <a:spcPts val="360"/>
              </a:spcBef>
            </a:pPr>
            <a:r>
              <a:rPr lang="ja-JP" altLang="ja-JP" sz="950" kern="100" spc="-5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◆ </a:t>
            </a:r>
            <a:r>
              <a:rPr lang="ja-JP" altLang="ja-JP" sz="9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準備物</a:t>
            </a:r>
            <a:endParaRPr lang="en-US" altLang="ja-JP" sz="950" kern="100" dirty="0">
              <a:solidFill>
                <a:schemeClr val="accent1">
                  <a:lumMod val="50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  <a:spcBef>
                <a:spcPts val="200"/>
              </a:spcBef>
            </a:pPr>
            <a:r>
              <a:rPr lang="en-US" altLang="ja-JP" sz="9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   </a:t>
            </a:r>
            <a:r>
              <a:rPr lang="ja-JP" altLang="ja-JP" sz="9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・パソコン （カメラ・マイクは任意） または スマートフォン、タブレット</a:t>
            </a:r>
            <a:endParaRPr lang="en-US" altLang="ja-JP" sz="950" kern="100" dirty="0">
              <a:solidFill>
                <a:schemeClr val="accent1">
                  <a:lumMod val="50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algn="just">
              <a:lnSpc>
                <a:spcPts val="1100"/>
              </a:lnSpc>
              <a:spcBef>
                <a:spcPts val="200"/>
              </a:spcBef>
            </a:pPr>
            <a:r>
              <a:rPr lang="en-US" altLang="ja-JP" sz="9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   </a:t>
            </a:r>
            <a:r>
              <a:rPr lang="ja-JP" altLang="ja-JP" sz="9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・講演会に参加できるネットワーク環境 （通信料はご負担願います）　</a:t>
            </a:r>
            <a:endParaRPr lang="en-US" altLang="ja-JP" sz="950" kern="100" dirty="0">
              <a:solidFill>
                <a:schemeClr val="accent1">
                  <a:lumMod val="50000"/>
                </a:schemeClr>
              </a:solidFill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29" name="字幕 2">
            <a:extLst>
              <a:ext uri="{FF2B5EF4-FFF2-40B4-BE49-F238E27FC236}">
                <a16:creationId xmlns:a16="http://schemas.microsoft.com/office/drawing/2014/main" id="{494850C5-89A8-3A9D-AC1E-6F580F8069FA}"/>
              </a:ext>
            </a:extLst>
          </p:cNvPr>
          <p:cNvSpPr txBox="1">
            <a:spLocks/>
          </p:cNvSpPr>
          <p:nvPr/>
        </p:nvSpPr>
        <p:spPr>
          <a:xfrm>
            <a:off x="619684" y="7636485"/>
            <a:ext cx="1434768" cy="16686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lIns="91440" tIns="0" rIns="91440" bIns="0" rtlCol="0" anchor="ctr" anchorCtr="1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altLang="ja-JP" sz="1050" b="1" dirty="0">
                <a:solidFill>
                  <a:schemeClr val="bg1"/>
                </a:solidFill>
                <a:latin typeface="+mn-ea"/>
              </a:rPr>
              <a:t>Web</a:t>
            </a:r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参加の皆さまへ</a:t>
            </a:r>
          </a:p>
        </p:txBody>
      </p:sp>
      <p:graphicFrame>
        <p:nvGraphicFramePr>
          <p:cNvPr id="39" name="表 39">
            <a:extLst>
              <a:ext uri="{FF2B5EF4-FFF2-40B4-BE49-F238E27FC236}">
                <a16:creationId xmlns:a16="http://schemas.microsoft.com/office/drawing/2014/main" id="{2C868F52-37C3-1AEC-8381-85087EE31F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0927686"/>
              </p:ext>
            </p:extLst>
          </p:nvPr>
        </p:nvGraphicFramePr>
        <p:xfrm>
          <a:off x="670022" y="2471494"/>
          <a:ext cx="5704716" cy="34039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30535">
                  <a:extLst>
                    <a:ext uri="{9D8B030D-6E8A-4147-A177-3AD203B41FA5}">
                      <a16:colId xmlns:a16="http://schemas.microsoft.com/office/drawing/2014/main" val="3683426372"/>
                    </a:ext>
                  </a:extLst>
                </a:gridCol>
                <a:gridCol w="4374181">
                  <a:extLst>
                    <a:ext uri="{9D8B030D-6E8A-4147-A177-3AD203B41FA5}">
                      <a16:colId xmlns:a16="http://schemas.microsoft.com/office/drawing/2014/main" val="2987125621"/>
                    </a:ext>
                  </a:extLst>
                </a:gridCol>
              </a:tblGrid>
              <a:tr h="3174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会員</a:t>
                      </a:r>
                      <a:r>
                        <a:rPr kumimoji="1" lang="en-US" altLang="ja-JP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/</a:t>
                      </a: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一般</a:t>
                      </a: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☑してください</a:t>
                      </a: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□兵庫県発明協会会員　　　□他都道府県協会会員　　　□一般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6475863"/>
                  </a:ext>
                </a:extLst>
              </a:tr>
              <a:tr h="317424"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会員名（企業名）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〒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59637"/>
                  </a:ext>
                </a:extLst>
              </a:tr>
              <a:tr h="317424">
                <a:tc rowSpan="4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参加者①</a:t>
                      </a: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700"/>
                        </a:lnSpc>
                      </a:pPr>
                      <a:endParaRPr kumimoji="1" lang="en-US" altLang="ja-JP" sz="7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9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9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参加方法を</a:t>
                      </a:r>
                      <a:endParaRPr kumimoji="1" lang="en-US" altLang="ja-JP" sz="9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☑してください</a:t>
                      </a:r>
                    </a:p>
                  </a:txBody>
                  <a:tcPr marL="0" marR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（氏　名）</a:t>
                      </a: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6459603"/>
                  </a:ext>
                </a:extLst>
              </a:tr>
              <a:tr h="317424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9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（企業名・部署名・役職）</a:t>
                      </a: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　　　　　　　　　　　　　　　　　（</a:t>
                      </a:r>
                      <a:r>
                        <a:rPr kumimoji="1" lang="en-US" altLang="ja-JP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TEL</a:t>
                      </a: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4807288"/>
                  </a:ext>
                </a:extLst>
              </a:tr>
              <a:tr h="317424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9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（</a:t>
                      </a:r>
                      <a:r>
                        <a:rPr kumimoji="1" lang="en-US" altLang="ja-JP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E-mail</a:t>
                      </a: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3809398"/>
                  </a:ext>
                </a:extLst>
              </a:tr>
              <a:tr h="317424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9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（参加方法）</a:t>
                      </a:r>
                      <a:r>
                        <a:rPr kumimoji="1" lang="ja-JP" altLang="en-US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□ </a:t>
                      </a: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会場（兵庫県立工業技術センター）　　</a:t>
                      </a: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　　　　　　</a:t>
                      </a:r>
                      <a:r>
                        <a:rPr kumimoji="1" lang="ja-JP" altLang="en-US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□</a:t>
                      </a: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kumimoji="1" lang="en-US" altLang="ja-JP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Web</a:t>
                      </a: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（</a:t>
                      </a:r>
                      <a:r>
                        <a:rPr kumimoji="1" lang="en-US" altLang="ja-JP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Zoom</a:t>
                      </a: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ウェビナー）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8854102"/>
                  </a:ext>
                </a:extLst>
              </a:tr>
              <a:tr h="317424">
                <a:tc rowSpan="4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参加者②</a:t>
                      </a: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700"/>
                        </a:lnSpc>
                      </a:pPr>
                      <a:endParaRPr kumimoji="1" lang="en-US" altLang="ja-JP" sz="8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9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endParaRPr kumimoji="1" lang="en-US" altLang="ja-JP" sz="9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参加方法を</a:t>
                      </a:r>
                      <a:endParaRPr kumimoji="1" lang="en-US" altLang="ja-JP" sz="9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algn="ctr">
                        <a:lnSpc>
                          <a:spcPts val="1100"/>
                        </a:lnSpc>
                      </a:pPr>
                      <a:r>
                        <a:rPr kumimoji="1" lang="ja-JP" altLang="en-US" sz="9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☑してください</a:t>
                      </a:r>
                    </a:p>
                  </a:txBody>
                  <a:tcPr marL="0" marR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（氏　名）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971867"/>
                  </a:ext>
                </a:extLst>
              </a:tr>
              <a:tr h="317424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9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（部署名・役職）　　　　　　　　　　　　　　　　　（</a:t>
                      </a:r>
                      <a:r>
                        <a:rPr kumimoji="1" lang="en-US" altLang="ja-JP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TEL</a:t>
                      </a: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598618"/>
                  </a:ext>
                </a:extLst>
              </a:tr>
              <a:tr h="317424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9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（</a:t>
                      </a:r>
                      <a:r>
                        <a:rPr kumimoji="1" lang="en-US" altLang="ja-JP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E-mail</a:t>
                      </a: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8566418"/>
                  </a:ext>
                </a:extLst>
              </a:tr>
              <a:tr h="317424">
                <a:tc vMerge="1"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endParaRPr kumimoji="1" lang="ja-JP" altLang="en-US" sz="95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（参加方法）</a:t>
                      </a:r>
                      <a:r>
                        <a:rPr kumimoji="1" lang="ja-JP" altLang="en-US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□</a:t>
                      </a: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会場（兵庫県立工業技術センター）　　</a:t>
                      </a:r>
                      <a:endParaRPr kumimoji="1" lang="en-US" altLang="ja-JP" sz="95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>
                        <a:lnSpc>
                          <a:spcPts val="1100"/>
                        </a:lnSpc>
                      </a:pP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　　　　　　</a:t>
                      </a:r>
                      <a:r>
                        <a:rPr kumimoji="1" lang="ja-JP" altLang="en-US" sz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□</a:t>
                      </a: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kumimoji="1" lang="en-US" altLang="ja-JP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Web</a:t>
                      </a: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（</a:t>
                      </a:r>
                      <a:r>
                        <a:rPr kumimoji="1" lang="en-US" altLang="ja-JP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Zoom</a:t>
                      </a:r>
                      <a:r>
                        <a:rPr kumimoji="1" lang="ja-JP" altLang="en-US" sz="95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ウェビナー）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326987"/>
                  </a:ext>
                </a:extLst>
              </a:tr>
            </a:tbl>
          </a:graphicData>
        </a:graphic>
      </p:graphicFrame>
      <p:sp>
        <p:nvSpPr>
          <p:cNvPr id="5" name="字幕 2">
            <a:extLst>
              <a:ext uri="{FF2B5EF4-FFF2-40B4-BE49-F238E27FC236}">
                <a16:creationId xmlns:a16="http://schemas.microsoft.com/office/drawing/2014/main" id="{F8F3975C-B753-CA3E-FBAB-AC864FC9B584}"/>
              </a:ext>
            </a:extLst>
          </p:cNvPr>
          <p:cNvSpPr txBox="1">
            <a:spLocks/>
          </p:cNvSpPr>
          <p:nvPr/>
        </p:nvSpPr>
        <p:spPr>
          <a:xfrm>
            <a:off x="619684" y="8530438"/>
            <a:ext cx="1055065" cy="179686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lIns="91440" tIns="0" rIns="91440" bIns="0" rtlCol="0" anchor="ctr" anchorCtr="1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1050" b="1" dirty="0">
                <a:solidFill>
                  <a:schemeClr val="bg1"/>
                </a:solidFill>
                <a:latin typeface="+mn-ea"/>
              </a:rPr>
              <a:t>お問合せ窓口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A005B2-6438-E41C-DD6C-19BA22061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4452" y="8735379"/>
            <a:ext cx="2873375" cy="606392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just"/>
            <a:r>
              <a:rPr lang="ja-JP" sz="1000" b="1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一般社団法人</a:t>
            </a:r>
            <a:r>
              <a:rPr lang="ja-JP" altLang="en-US" sz="1000" b="1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兵庫県発明</a:t>
            </a:r>
            <a:r>
              <a:rPr lang="ja-JP" altLang="en-US" sz="1050" b="1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協会</a:t>
            </a:r>
            <a:r>
              <a:rPr lang="ja-JP" sz="1050" b="1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 　</a:t>
            </a:r>
            <a:r>
              <a:rPr lang="ja-JP" sz="10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担当： </a:t>
            </a:r>
            <a:r>
              <a:rPr lang="ja-JP" altLang="en-US" sz="10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井上</a:t>
            </a:r>
            <a:endParaRPr lang="en-US" altLang="ja-JP" sz="1050" kern="100" dirty="0">
              <a:solidFill>
                <a:schemeClr val="accent1">
                  <a:lumMod val="50000"/>
                </a:schemeClr>
              </a:solidFill>
              <a:latin typeface="+mn-ea"/>
              <a:cs typeface="Times New Roman" panose="02020603050405020304" pitchFamily="18" charset="0"/>
            </a:endParaRPr>
          </a:p>
          <a:p>
            <a:pPr algn="just"/>
            <a:r>
              <a:rPr lang="en-US" altLang="ja-JP" sz="10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Tel.078-731-5847</a:t>
            </a:r>
            <a:r>
              <a:rPr lang="ja-JP" altLang="en-US" sz="10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0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/</a:t>
            </a:r>
            <a:r>
              <a:rPr lang="ja-JP" altLang="en-US" sz="10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en-US" altLang="ja-JP" sz="1050" kern="100" dirty="0">
                <a:solidFill>
                  <a:schemeClr val="accent1">
                    <a:lumMod val="50000"/>
                  </a:schemeClr>
                </a:solidFill>
                <a:effectLst/>
                <a:latin typeface="+mn-ea"/>
                <a:cs typeface="Times New Roman" panose="02020603050405020304" pitchFamily="18" charset="0"/>
              </a:rPr>
              <a:t>Fax.078-731-6248</a:t>
            </a:r>
          </a:p>
          <a:p>
            <a:pPr algn="just"/>
            <a:r>
              <a:rPr lang="en-US" altLang="ja-JP" sz="1050" kern="100" dirty="0">
                <a:solidFill>
                  <a:schemeClr val="accent1">
                    <a:lumMod val="50000"/>
                  </a:schemeClr>
                </a:solidFill>
                <a:latin typeface="+mn-ea"/>
                <a:cs typeface="Times New Roman" panose="02020603050405020304" pitchFamily="18" charset="0"/>
              </a:rPr>
              <a:t>E-mail: f-inoue@jiiihyogo.jp</a:t>
            </a:r>
            <a:endParaRPr lang="ja-JP" sz="1050" kern="100" dirty="0">
              <a:solidFill>
                <a:schemeClr val="accent1">
                  <a:lumMod val="50000"/>
                </a:schemeClr>
              </a:solidFill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3" name="Text Box 276">
            <a:extLst>
              <a:ext uri="{FF2B5EF4-FFF2-40B4-BE49-F238E27FC236}">
                <a16:creationId xmlns:a16="http://schemas.microsoft.com/office/drawing/2014/main" id="{E436EBF4-E267-B575-AE8D-DE0F8D5A6D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022" y="1554400"/>
            <a:ext cx="5704716" cy="666026"/>
          </a:xfrm>
          <a:prstGeom prst="rect">
            <a:avLst/>
          </a:prstGeom>
          <a:noFill/>
          <a:ln w="38100" cap="rnd">
            <a:noFill/>
            <a:miter lim="800000"/>
            <a:headEnd/>
            <a:tailEnd/>
          </a:ln>
          <a:effectLst/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1400" kern="100" dirty="0">
                <a:solidFill>
                  <a:schemeClr val="accent1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400" b="1" kern="10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知財訴訟と文書管理及び留意点</a:t>
            </a:r>
            <a:r>
              <a:rPr lang="ja-JP" altLang="en-US" sz="1400" kern="10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（</a:t>
            </a:r>
            <a:r>
              <a:rPr lang="en-US" altLang="ja-JP" sz="1400" kern="10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2025/10/17</a:t>
            </a:r>
            <a:r>
              <a:rPr lang="ja-JP" altLang="en-US" sz="1400" kern="10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ja-JP" altLang="en-US" sz="1400" kern="100" dirty="0">
              <a:solidFill>
                <a:schemeClr val="accent1">
                  <a:lumMod val="50000"/>
                </a:schemeClr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ja-JP" altLang="en-US" sz="1200" kern="100" dirty="0">
                <a:solidFill>
                  <a:schemeClr val="accent1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～</a:t>
            </a:r>
            <a:r>
              <a:rPr lang="ja-JP" altLang="en-US" sz="1200" kern="100" dirty="0">
                <a:solidFill>
                  <a:schemeClr val="accent1">
                    <a:lumMod val="50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日常業務で作成する書類が特許侵害訴訟の趨勢を左右する</a:t>
            </a:r>
            <a:r>
              <a:rPr lang="ja-JP" altLang="en-US" sz="1200" kern="100" dirty="0">
                <a:solidFill>
                  <a:schemeClr val="accent1">
                    <a:lumMod val="50000"/>
                  </a:schemeClr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～</a:t>
            </a:r>
          </a:p>
        </p:txBody>
      </p:sp>
    </p:spTree>
    <p:extLst>
      <p:ext uri="{BB962C8B-B14F-4D97-AF65-F5344CB8AC3E}">
        <p14:creationId xmlns:p14="http://schemas.microsoft.com/office/powerpoint/2010/main" val="767279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3117</TotalTime>
  <Words>320</Words>
  <Application>Microsoft Office PowerPoint</Application>
  <PresentationFormat>A4 210 x 297 mm</PresentationFormat>
  <Paragraphs>55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form</dc:title>
  <dc:creator>jiiihyogo04</dc:creator>
  <cp:lastModifiedBy>jiiihyogo03</cp:lastModifiedBy>
  <cp:revision>8</cp:revision>
  <cp:lastPrinted>2025-07-08T06:10:13Z</cp:lastPrinted>
  <dcterms:created xsi:type="dcterms:W3CDTF">2023-01-19T00:58:00Z</dcterms:created>
  <dcterms:modified xsi:type="dcterms:W3CDTF">2025-07-22T23:46:22Z</dcterms:modified>
</cp:coreProperties>
</file>